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268" r:id="rId3"/>
    <p:sldId id="277" r:id="rId4"/>
    <p:sldId id="288" r:id="rId5"/>
    <p:sldId id="282" r:id="rId6"/>
    <p:sldId id="284" r:id="rId7"/>
    <p:sldId id="289" r:id="rId8"/>
    <p:sldId id="292" r:id="rId9"/>
    <p:sldId id="290" r:id="rId10"/>
    <p:sldId id="293" r:id="rId11"/>
    <p:sldId id="294" r:id="rId12"/>
  </p:sldIdLst>
  <p:sldSz cx="9144000" cy="6858000" type="screen4x3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Pad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9B1D7C4E-DF28-480F-936E-CD34789EB4C6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1A32DE50-F65D-4BFA-8628-2BAAA2B8ACF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423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ED9944EA-CFA9-47A9-80FF-0E945A345B3E}" type="datetimeFigureOut">
              <a:rPr lang="en-US"/>
              <a:pPr>
                <a:defRPr/>
              </a:pPr>
              <a:t>10/20/2015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9B4B9B37-9B33-443B-A0E4-D6CBA0AA603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9685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5D7E0-FB43-4F1A-8A21-6A3E23C8B409}" type="datetime8">
              <a:rPr lang="he-IL"/>
              <a:pPr>
                <a:defRPr/>
              </a:pPr>
              <a:t>20 אוקטובר 15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3EA00-4517-44B7-B4F6-A0C3D0F6924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3F301-0448-4BDB-B280-6844DD599749}" type="datetime8">
              <a:rPr lang="he-IL"/>
              <a:pPr>
                <a:defRPr/>
              </a:pPr>
              <a:t>20 אוקטובר 15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53558-E121-4DBA-9BFD-7E0CAF282C9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C2701-DFEA-4B14-8864-B74CFDF0640D}" type="datetime8">
              <a:rPr lang="he-IL"/>
              <a:pPr>
                <a:defRPr/>
              </a:pPr>
              <a:t>20 אוקטובר 15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9E98A-A0C8-4D04-84CD-ED1FFAE0429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BA3B-EEC0-41A1-B445-8659CA5F07F1}" type="datetime8">
              <a:rPr lang="he-IL"/>
              <a:pPr>
                <a:defRPr/>
              </a:pPr>
              <a:t>20 אוקטובר 15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0A8C5-F0DC-4DC8-9EB2-7F45FDB5D59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83633-923D-4F2A-99A6-115929AC9B2D}" type="datetime8">
              <a:rPr lang="he-IL"/>
              <a:pPr>
                <a:defRPr/>
              </a:pPr>
              <a:t>20 אוקטובר 15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7E0F3-E79B-49D1-AFB0-23C85AEB61D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30C8-EAA8-44F8-AE3A-1DFBCE19C0EF}" type="datetime8">
              <a:rPr lang="he-IL"/>
              <a:pPr>
                <a:defRPr/>
              </a:pPr>
              <a:t>20 אוקטובר 15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38072-61A1-4FA8-B4B6-AC011374976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EF7F-E82D-4069-8A86-11CF4A011316}" type="datetime8">
              <a:rPr lang="he-IL"/>
              <a:pPr>
                <a:defRPr/>
              </a:pPr>
              <a:t>20 אוקטובר 15</a:t>
            </a:fld>
            <a:endParaRPr lang="he-I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DC6F8-63BE-4BD2-94AA-77E0D9F70AB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9CD6-C56B-4235-B5C8-B8864A94B866}" type="datetime8">
              <a:rPr lang="he-IL"/>
              <a:pPr>
                <a:defRPr/>
              </a:pPr>
              <a:t>20 אוקטובר 15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DD222-F35F-4426-871A-3DAFDCC33C3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2571F-EFED-4CD9-A597-2E7432297787}" type="datetime8">
              <a:rPr lang="he-IL"/>
              <a:pPr>
                <a:defRPr/>
              </a:pPr>
              <a:t>20 אוקטובר 15</a:t>
            </a:fld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BFE51-A124-428B-A8B8-2D88C9D6E5B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62E1E-F199-4583-8F81-1874EABAE995}" type="datetime8">
              <a:rPr lang="he-IL"/>
              <a:pPr>
                <a:defRPr/>
              </a:pPr>
              <a:t>20 אוקטובר 15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A054-6AFF-41A3-9A4E-1D00A3EE925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BA9DB-8CDA-48AB-A0BC-27908C9733CF}" type="datetime8">
              <a:rPr lang="he-IL"/>
              <a:pPr>
                <a:defRPr/>
              </a:pPr>
              <a:t>20 אוקטובר 15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DBA2A-8E80-4AE7-A704-8317CC35A89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86B952-D82D-4092-9081-25E8F56275E2}" type="datetime8">
              <a:rPr lang="he-IL"/>
              <a:pPr>
                <a:defRPr/>
              </a:pPr>
              <a:t>20 אוקטובר 15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>
              <a:defRPr sz="1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404D06-972C-452E-8D2E-3DDB9C04644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51D8-388B-4B17-B0BC-1D91B815C7B5}" type="slidenum">
              <a:rPr lang="he-IL"/>
              <a:pPr>
                <a:defRPr/>
              </a:pPr>
              <a:t>1</a:t>
            </a:fld>
            <a:endParaRPr lang="he-IL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15363" name="Group 6"/>
          <p:cNvGrpSpPr>
            <a:grpSpLocks/>
          </p:cNvGrpSpPr>
          <p:nvPr/>
        </p:nvGrpSpPr>
        <p:grpSpPr bwMode="auto">
          <a:xfrm>
            <a:off x="1863725" y="188913"/>
            <a:ext cx="5414963" cy="1524000"/>
            <a:chOff x="1863138" y="404664"/>
            <a:chExt cx="5416136" cy="1524436"/>
          </a:xfrm>
        </p:grpSpPr>
        <p:pic>
          <p:nvPicPr>
            <p:cNvPr id="15367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8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95537" y="2017713"/>
            <a:ext cx="2160239" cy="349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US" sz="1200" b="0" dirty="0" smtClean="0"/>
              <a:t>Matthew Walker, UK</a:t>
            </a:r>
          </a:p>
          <a:p>
            <a:r>
              <a:rPr lang="en-US" sz="1200" b="0" dirty="0" smtClean="0">
                <a:hlinkClick r:id="rId3"/>
              </a:rPr>
              <a:t>mwalker@ion.ucl.ac.uk</a:t>
            </a:r>
          </a:p>
          <a:p>
            <a:r>
              <a:rPr lang="it-IT" sz="1200" b="0" dirty="0" smtClean="0"/>
              <a:t> </a:t>
            </a:r>
            <a:endParaRPr lang="en-US" sz="1200" b="0" dirty="0" smtClean="0"/>
          </a:p>
          <a:p>
            <a:r>
              <a:rPr lang="it-IT" sz="1200" b="0" dirty="0" smtClean="0"/>
              <a:t>Sándor Beniczky, Denmark </a:t>
            </a:r>
            <a:endParaRPr lang="en-US" sz="1200" b="0" dirty="0" smtClean="0"/>
          </a:p>
          <a:p>
            <a:r>
              <a:rPr lang="it-IT" sz="1200" b="0" dirty="0" smtClean="0"/>
              <a:t>Dana Craiu, Romania</a:t>
            </a:r>
            <a:endParaRPr lang="en-US" sz="1200" b="0" dirty="0" smtClean="0"/>
          </a:p>
          <a:p>
            <a:r>
              <a:rPr lang="it-IT" sz="1200" b="0" dirty="0" smtClean="0"/>
              <a:t>Emilio Perucca, Italy</a:t>
            </a:r>
            <a:endParaRPr lang="en-US" sz="1200" b="0" dirty="0" smtClean="0"/>
          </a:p>
          <a:p>
            <a:r>
              <a:rPr lang="en-US" sz="1200" b="0" dirty="0" smtClean="0"/>
              <a:t>Torbjorn Tomson, Sweden</a:t>
            </a:r>
          </a:p>
          <a:p>
            <a:r>
              <a:rPr lang="en-US" sz="1200" b="0" smtClean="0"/>
              <a:t>Annamaria </a:t>
            </a:r>
            <a:r>
              <a:rPr lang="en-US" sz="1200" b="0" dirty="0" smtClean="0"/>
              <a:t>Vezzani, Italy</a:t>
            </a:r>
          </a:p>
          <a:p>
            <a:pPr rtl="1">
              <a:spcAft>
                <a:spcPts val="1000"/>
              </a:spcAft>
            </a:pPr>
            <a:r>
              <a:rPr lang="en-US" sz="1200" b="0" dirty="0" smtClean="0"/>
              <a:t>Eugen </a:t>
            </a:r>
            <a:r>
              <a:rPr lang="en-US" sz="1200" b="0" dirty="0"/>
              <a:t>Trinka, Austria</a:t>
            </a:r>
            <a:endParaRPr lang="he-IL" sz="3200" b="0" dirty="0"/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2464930" y="1700213"/>
            <a:ext cx="549208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CEA is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ILAE European Commission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CEA Chairs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2555875" y="2921000"/>
            <a:ext cx="640873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rt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Simon Shorvon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(GB):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1993-1997</a:t>
            </a:r>
          </a:p>
          <a:p>
            <a:pPr marL="342900" indent="-342900" rt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Martin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Brodie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(GB):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1997-2001</a:t>
            </a:r>
          </a:p>
          <a:p>
            <a:pPr marL="342900" indent="-342900" rt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Svein I. Johannessen (Norway): 2001-2005</a:t>
            </a:r>
          </a:p>
          <a:p>
            <a:pPr marL="342900" indent="-342900" rt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Michel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Baulac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(France): 2005-2009</a:t>
            </a:r>
          </a:p>
          <a:p>
            <a:pPr marL="342900" indent="-342900" rt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Meir Bialer (Israel):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2009-2017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CEA has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continuity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CEA past-chair is a full member</a:t>
            </a:r>
          </a:p>
          <a:p>
            <a:pPr marL="342900" indent="-342900" rt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You must serve one term as a CEA member before you can become a CEA chair</a:t>
            </a:r>
          </a:p>
          <a:p>
            <a:pPr marL="342900" indent="-342900" rtl="1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012109" cy="325255"/>
          </a:xfrm>
        </p:spPr>
        <p:txBody>
          <a:bodyPr/>
          <a:lstStyle/>
          <a:p>
            <a:pPr>
              <a:defRPr/>
            </a:pPr>
            <a:fld id="{AB4CB3F5-DA19-4809-97F4-D3ED78BAFD97}" type="slidenum">
              <a:rPr lang="he-IL"/>
              <a:pPr>
                <a:defRPr/>
              </a:pPr>
              <a:t>10</a:t>
            </a:fld>
            <a:endParaRPr lang="he-IL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18972"/>
            <a:ext cx="8623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63725" y="115888"/>
            <a:ext cx="5106625" cy="1357586"/>
            <a:chOff x="1863138" y="404664"/>
            <a:chExt cx="5416136" cy="1524436"/>
          </a:xfrm>
        </p:grpSpPr>
        <p:pic>
          <p:nvPicPr>
            <p:cNvPr id="34825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6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graphicFrame>
        <p:nvGraphicFramePr>
          <p:cNvPr id="34828" name="Group 12"/>
          <p:cNvGraphicFramePr>
            <a:graphicFrameLocks noGrp="1"/>
          </p:cNvGraphicFramePr>
          <p:nvPr/>
        </p:nvGraphicFramePr>
        <p:xfrm>
          <a:off x="2411661" y="2060848"/>
          <a:ext cx="5976763" cy="5029200"/>
        </p:xfrm>
        <a:graphic>
          <a:graphicData uri="http://schemas.openxmlformats.org/drawingml/2006/table">
            <a:tbl>
              <a:tblPr rtl="1"/>
              <a:tblGrid>
                <a:gridCol w="5976763"/>
              </a:tblGrid>
              <a:tr h="472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call for CEA-sponsored courses/symposia during 2016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 issued on 12/3/2016 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submission deadline: 22/6/2014)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submitted applications were discussed at the CEA meeting on 29/8/2015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Funding available will be limited due the low surplus from the Stockholm-ECE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CEA  Awards to be given at the Prague-ECE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submission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deadline 31/12/2015)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Epileptology Award (EUR 5,000)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Non-monetary Awards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Education Award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Young Investigator Award  (&lt;45 years)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Service Award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1331640" y="1599183"/>
            <a:ext cx="5318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CEA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-Sponsored Course in 2016</a:t>
            </a:r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03849" y="4393977"/>
            <a:ext cx="5616623" cy="349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79512" y="2017713"/>
            <a:ext cx="2160239" cy="349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US" sz="1200" b="0" dirty="0" smtClean="0"/>
              <a:t>Matthew Walker, UK</a:t>
            </a:r>
          </a:p>
          <a:p>
            <a:r>
              <a:rPr lang="en-US" sz="1200" b="0" dirty="0" smtClean="0">
                <a:hlinkClick r:id="rId3"/>
              </a:rPr>
              <a:t>mwalker@ion.ucl.ac.uk</a:t>
            </a:r>
          </a:p>
          <a:p>
            <a:r>
              <a:rPr lang="it-IT" sz="1200" b="0" dirty="0" smtClean="0"/>
              <a:t> </a:t>
            </a:r>
            <a:endParaRPr lang="en-US" sz="1200" b="0" dirty="0" smtClean="0"/>
          </a:p>
          <a:p>
            <a:r>
              <a:rPr lang="it-IT" sz="1200" b="0" dirty="0" smtClean="0"/>
              <a:t>Sándor Beniczky, Denmark </a:t>
            </a:r>
            <a:endParaRPr lang="en-US" sz="1200" b="0" dirty="0" smtClean="0"/>
          </a:p>
          <a:p>
            <a:r>
              <a:rPr lang="it-IT" sz="1200" b="0" dirty="0" smtClean="0"/>
              <a:t>Dana Craiu, Romania</a:t>
            </a:r>
            <a:endParaRPr lang="en-US" sz="1200" b="0" dirty="0" smtClean="0"/>
          </a:p>
          <a:p>
            <a:r>
              <a:rPr lang="it-IT" sz="1200" b="0" dirty="0" smtClean="0"/>
              <a:t>Emilio Perucca, Italy</a:t>
            </a:r>
            <a:endParaRPr lang="en-US" sz="1200" b="0" dirty="0" smtClean="0"/>
          </a:p>
          <a:p>
            <a:r>
              <a:rPr lang="en-US" sz="1200" b="0" dirty="0" smtClean="0"/>
              <a:t>Torbjorn Tomson, Sweden</a:t>
            </a:r>
          </a:p>
          <a:p>
            <a:r>
              <a:rPr lang="en-US" sz="1200" b="0" dirty="0" smtClean="0"/>
              <a:t>Eugen Trinka, Austria</a:t>
            </a:r>
          </a:p>
          <a:p>
            <a:r>
              <a:rPr lang="en-US" sz="1200" b="0" dirty="0" smtClean="0"/>
              <a:t>Annamaria Vezzani, Italy</a:t>
            </a:r>
          </a:p>
          <a:p>
            <a:pPr rtl="1">
              <a:spcAft>
                <a:spcPts val="1000"/>
              </a:spcAft>
            </a:pPr>
            <a:r>
              <a:rPr lang="en-US" sz="1200" b="0" dirty="0" smtClean="0"/>
              <a:t>Eugen </a:t>
            </a:r>
            <a:r>
              <a:rPr lang="en-US" sz="1200" b="0" dirty="0"/>
              <a:t>Trinka, Austria</a:t>
            </a:r>
            <a:endParaRPr lang="he-IL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012109" cy="325255"/>
          </a:xfrm>
        </p:spPr>
        <p:txBody>
          <a:bodyPr/>
          <a:lstStyle/>
          <a:p>
            <a:pPr>
              <a:defRPr/>
            </a:pPr>
            <a:fld id="{AB4CB3F5-DA19-4809-97F4-D3ED78BAFD97}" type="slidenum">
              <a:rPr lang="he-IL"/>
              <a:pPr>
                <a:defRPr/>
              </a:pPr>
              <a:t>11</a:t>
            </a:fld>
            <a:endParaRPr lang="he-IL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18972"/>
            <a:ext cx="8623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63725" y="115888"/>
            <a:ext cx="5106625" cy="1357586"/>
            <a:chOff x="1863138" y="404664"/>
            <a:chExt cx="5416136" cy="1524436"/>
          </a:xfrm>
        </p:grpSpPr>
        <p:pic>
          <p:nvPicPr>
            <p:cNvPr id="34825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6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graphicFrame>
        <p:nvGraphicFramePr>
          <p:cNvPr id="34828" name="Group 12"/>
          <p:cNvGraphicFramePr>
            <a:graphicFrameLocks noGrp="1"/>
          </p:cNvGraphicFramePr>
          <p:nvPr/>
        </p:nvGraphicFramePr>
        <p:xfrm>
          <a:off x="2411661" y="2060848"/>
          <a:ext cx="5976763" cy="5852160"/>
        </p:xfrm>
        <a:graphic>
          <a:graphicData uri="http://schemas.openxmlformats.org/drawingml/2006/table">
            <a:tbl>
              <a:tblPr rtl="1"/>
              <a:tblGrid>
                <a:gridCol w="5976763"/>
              </a:tblGrid>
              <a:tr h="472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call for CEA-sponsored courses/symposia during 2016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 issued on 12/3/2015 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submission deadline: 23/6/2015)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submitted applications were discussed at the CEA meeting on 29/8/2015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CEA-Sponsored Activities (CSA)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Stereo-EEG Course (Venice,12-16/2)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n-GB" sz="1800" b="1" i="0" kern="12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International Course on Drug Resistant Epilepsies (Tagliacozzo, Italy, 8-14/5)</a:t>
                      </a: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7th Caucasian Summer School (Baku, Azerbaijan, 22-28/5)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Baltic Sea Summer School 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Trakai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Lithuania, 5-10/6)</a:t>
                      </a:r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East-European Course on Epilepsy (Romania, 8-10/6)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Dianalund Summer School on  EEG (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Denmark,17-23/6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San-Servolo Course on Surgery (Venice, 17-28/7)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Neuropathology Summer School (Erlangen, 31/7-4/8)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Inflammation &amp; Immunity conf. (Milan, 13-15/10)</a:t>
                      </a:r>
                      <a:endParaRPr lang="en-GB" sz="18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1331640" y="1599183"/>
            <a:ext cx="5318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CEA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-Sponsored Course in 2016</a:t>
            </a:r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03848" y="4509120"/>
            <a:ext cx="5616623" cy="349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79512" y="2017713"/>
            <a:ext cx="2160239" cy="349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US" sz="1200" b="0" dirty="0" smtClean="0"/>
              <a:t>Matthew Walker, UK</a:t>
            </a:r>
          </a:p>
          <a:p>
            <a:r>
              <a:rPr lang="en-US" sz="1200" b="0" dirty="0" smtClean="0">
                <a:hlinkClick r:id="rId3"/>
              </a:rPr>
              <a:t>mwalker@ion.ucl.ac.uk</a:t>
            </a:r>
          </a:p>
          <a:p>
            <a:r>
              <a:rPr lang="it-IT" sz="1200" b="0" dirty="0" smtClean="0"/>
              <a:t> </a:t>
            </a:r>
            <a:endParaRPr lang="en-US" sz="1200" b="0" dirty="0" smtClean="0"/>
          </a:p>
          <a:p>
            <a:r>
              <a:rPr lang="it-IT" sz="1200" b="0" dirty="0" smtClean="0"/>
              <a:t>Sándor Beniczky, Denmark </a:t>
            </a:r>
            <a:endParaRPr lang="en-US" sz="1200" b="0" dirty="0" smtClean="0"/>
          </a:p>
          <a:p>
            <a:r>
              <a:rPr lang="it-IT" sz="1200" b="0" dirty="0" smtClean="0"/>
              <a:t>Dana Craiu, Romania</a:t>
            </a:r>
            <a:endParaRPr lang="en-US" sz="1200" b="0" dirty="0" smtClean="0"/>
          </a:p>
          <a:p>
            <a:r>
              <a:rPr lang="it-IT" sz="1200" b="0" dirty="0" smtClean="0"/>
              <a:t>Emilio Perucca, Italy</a:t>
            </a:r>
            <a:endParaRPr lang="en-US" sz="1200" b="0" dirty="0" smtClean="0"/>
          </a:p>
          <a:p>
            <a:r>
              <a:rPr lang="en-US" sz="1200" b="0" dirty="0" smtClean="0"/>
              <a:t>Torbjorn Tomson, Sweden</a:t>
            </a:r>
          </a:p>
          <a:p>
            <a:r>
              <a:rPr lang="en-US" sz="1200" b="0" dirty="0" smtClean="0"/>
              <a:t>Eugen Trinka, Austria</a:t>
            </a:r>
          </a:p>
          <a:p>
            <a:r>
              <a:rPr lang="en-US" sz="1200" b="0" dirty="0" smtClean="0"/>
              <a:t>Annamaria Vezzani, Italy</a:t>
            </a:r>
          </a:p>
          <a:p>
            <a:pPr rtl="1">
              <a:spcAft>
                <a:spcPts val="1000"/>
              </a:spcAft>
            </a:pPr>
            <a:r>
              <a:rPr lang="en-US" sz="1200" b="0" dirty="0" smtClean="0"/>
              <a:t>Eugen </a:t>
            </a:r>
            <a:r>
              <a:rPr lang="en-US" sz="1200" b="0" dirty="0"/>
              <a:t>Trinka, Austria</a:t>
            </a:r>
            <a:endParaRPr lang="he-IL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29752-3079-42E0-9D19-745AD18347C8}" type="slidenum">
              <a:rPr lang="he-IL"/>
              <a:pPr>
                <a:defRPr/>
              </a:pPr>
              <a:t>2</a:t>
            </a:fld>
            <a:endParaRPr lang="he-IL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33795" name="Group 6"/>
          <p:cNvGrpSpPr>
            <a:grpSpLocks/>
          </p:cNvGrpSpPr>
          <p:nvPr/>
        </p:nvGrpSpPr>
        <p:grpSpPr bwMode="auto">
          <a:xfrm>
            <a:off x="1863725" y="115888"/>
            <a:ext cx="5414963" cy="1524000"/>
            <a:chOff x="1863138" y="404664"/>
            <a:chExt cx="5416136" cy="1524436"/>
          </a:xfrm>
        </p:grpSpPr>
        <p:pic>
          <p:nvPicPr>
            <p:cNvPr id="33799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0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2998788" y="1603375"/>
            <a:ext cx="474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CEA Accomplishments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2009-2013</a:t>
            </a: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33798" name="Rectangle 8"/>
          <p:cNvSpPr>
            <a:spLocks noChangeArrowheads="1"/>
          </p:cNvSpPr>
          <p:nvPr/>
        </p:nvSpPr>
        <p:spPr bwMode="auto">
          <a:xfrm>
            <a:off x="2483768" y="2348880"/>
            <a:ext cx="612013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a. Established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Strategic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Action Plans</a:t>
            </a:r>
          </a:p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b. Established the European Educational Agenda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90513" indent="-290513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c. Established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migrating, EPODES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&amp; the Eilat Educational courses 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CEA Core Courses (CCC)</a:t>
            </a:r>
          </a:p>
          <a:p>
            <a:pPr marL="290513" indent="-290513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d. Supported the annual San Servolo, Stereo-EEG, VIREPA, Baltic and Caucasian Summer Schools, as CEA-Sponsored Activities (CSA)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90513" indent="-290513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e. Continuing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European Congresses on Epileptology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ECE)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one of the most successful international scientific epilepsy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congresses &amp; updating the ECE guidelines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90513" indent="-290513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9512" y="2017713"/>
            <a:ext cx="2160239" cy="349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US" sz="1200" b="0" dirty="0" smtClean="0"/>
              <a:t>Matthew Walker, UK</a:t>
            </a:r>
          </a:p>
          <a:p>
            <a:r>
              <a:rPr lang="en-US" sz="1200" b="0" dirty="0" smtClean="0">
                <a:hlinkClick r:id="rId3"/>
              </a:rPr>
              <a:t>mwalker@ion.ucl.ac.uk</a:t>
            </a:r>
          </a:p>
          <a:p>
            <a:r>
              <a:rPr lang="it-IT" sz="1200" b="0" dirty="0" smtClean="0"/>
              <a:t> </a:t>
            </a:r>
            <a:endParaRPr lang="en-US" sz="1200" b="0" dirty="0" smtClean="0"/>
          </a:p>
          <a:p>
            <a:r>
              <a:rPr lang="it-IT" sz="1200" b="0" dirty="0" smtClean="0"/>
              <a:t>Sándor Beniczky, Denmark </a:t>
            </a:r>
            <a:endParaRPr lang="en-US" sz="1200" b="0" dirty="0" smtClean="0"/>
          </a:p>
          <a:p>
            <a:r>
              <a:rPr lang="it-IT" sz="1200" b="0" dirty="0" smtClean="0"/>
              <a:t>Dana Craiu, Romania</a:t>
            </a:r>
            <a:endParaRPr lang="en-US" sz="1200" b="0" dirty="0" smtClean="0"/>
          </a:p>
          <a:p>
            <a:r>
              <a:rPr lang="it-IT" sz="1200" b="0" dirty="0" smtClean="0"/>
              <a:t>Emilio Perucca, Italy</a:t>
            </a:r>
            <a:endParaRPr lang="en-US" sz="1200" b="0" dirty="0" smtClean="0"/>
          </a:p>
          <a:p>
            <a:r>
              <a:rPr lang="en-US" sz="1200" b="0" dirty="0" smtClean="0"/>
              <a:t>Torbjorn Tomson, Sweden</a:t>
            </a:r>
          </a:p>
          <a:p>
            <a:r>
              <a:rPr lang="en-US" sz="1200" b="0" dirty="0" smtClean="0"/>
              <a:t>Eugen Trinka, Austria</a:t>
            </a:r>
          </a:p>
          <a:p>
            <a:r>
              <a:rPr lang="en-US" sz="1200" b="0" dirty="0" smtClean="0"/>
              <a:t>Annamaria Vezzani, Italy</a:t>
            </a:r>
          </a:p>
          <a:p>
            <a:pPr rtl="1">
              <a:spcAft>
                <a:spcPts val="1000"/>
              </a:spcAft>
            </a:pPr>
            <a:r>
              <a:rPr lang="en-US" sz="1200" b="0" dirty="0" smtClean="0"/>
              <a:t>Eugen </a:t>
            </a:r>
            <a:r>
              <a:rPr lang="en-US" sz="1200" b="0" dirty="0"/>
              <a:t>Trinka, Austria</a:t>
            </a:r>
            <a:endParaRPr lang="he-IL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29752-3079-42E0-9D19-745AD18347C8}" type="slidenum">
              <a:rPr lang="he-IL"/>
              <a:pPr>
                <a:defRPr/>
              </a:pPr>
              <a:t>3</a:t>
            </a:fld>
            <a:endParaRPr lang="he-IL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63725" y="115888"/>
            <a:ext cx="5414963" cy="1524000"/>
            <a:chOff x="1863138" y="404664"/>
            <a:chExt cx="5416136" cy="1524436"/>
          </a:xfrm>
        </p:grpSpPr>
        <p:pic>
          <p:nvPicPr>
            <p:cNvPr id="33799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0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2998788" y="1603375"/>
            <a:ext cx="474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CEA Accomplishments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2009-2013</a:t>
            </a: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33798" name="Rectangle 8"/>
          <p:cNvSpPr>
            <a:spLocks noChangeArrowheads="1"/>
          </p:cNvSpPr>
          <p:nvPr/>
        </p:nvSpPr>
        <p:spPr bwMode="auto">
          <a:xfrm>
            <a:off x="2411760" y="2215892"/>
            <a:ext cx="597611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90513" indent="-290513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f. Promoted Epilepsy Advocacy &amp; Research in Europe (EAE) through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joint ILAE-IBE Task Force (JTF), in partnership with European ILAE chapters and IBE associations</a:t>
            </a:r>
          </a:p>
          <a:p>
            <a:pPr marL="290513" indent="-290513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g. Subsequently epilepsy research was included at the EU-FP-7 call for grant proposals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90513" indent="-290513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Established collaboration between the CEA &amp; the ILAE-North American. A joint CEA-CNA symposium at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2011 &amp; 2013 AES &amp; 2012-ECE</a:t>
            </a:r>
          </a:p>
          <a:p>
            <a:pPr marL="290513" indent="-290513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Started a collaboration with the ILAE-CAA (Commission on African Affairs) aiming to answer unmet educational needs in Africa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90513" indent="-290513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9512" y="2017713"/>
            <a:ext cx="2160239" cy="349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US" sz="1200" b="0" dirty="0" smtClean="0"/>
              <a:t>Matthew Walker, UK</a:t>
            </a:r>
          </a:p>
          <a:p>
            <a:r>
              <a:rPr lang="en-US" sz="1200" b="0" dirty="0" smtClean="0">
                <a:hlinkClick r:id="rId3"/>
              </a:rPr>
              <a:t>mwalker@ion.ucl.ac.uk</a:t>
            </a:r>
          </a:p>
          <a:p>
            <a:r>
              <a:rPr lang="it-IT" sz="1200" b="0" dirty="0" smtClean="0"/>
              <a:t> </a:t>
            </a:r>
            <a:endParaRPr lang="en-US" sz="1200" b="0" dirty="0" smtClean="0"/>
          </a:p>
          <a:p>
            <a:r>
              <a:rPr lang="it-IT" sz="1200" b="0" dirty="0" smtClean="0"/>
              <a:t>Sándor Beniczky, Denmark </a:t>
            </a:r>
            <a:endParaRPr lang="en-US" sz="1200" b="0" dirty="0" smtClean="0"/>
          </a:p>
          <a:p>
            <a:r>
              <a:rPr lang="it-IT" sz="1200" b="0" dirty="0" smtClean="0"/>
              <a:t>Dana Craiu, Romania</a:t>
            </a:r>
            <a:endParaRPr lang="en-US" sz="1200" b="0" dirty="0" smtClean="0"/>
          </a:p>
          <a:p>
            <a:r>
              <a:rPr lang="it-IT" sz="1200" b="0" dirty="0" smtClean="0"/>
              <a:t>Emilio Perucca, Italy</a:t>
            </a:r>
            <a:endParaRPr lang="en-US" sz="1200" b="0" dirty="0" smtClean="0"/>
          </a:p>
          <a:p>
            <a:r>
              <a:rPr lang="en-US" sz="1200" b="0" dirty="0" smtClean="0"/>
              <a:t>Torbjorn Tomson, Sweden</a:t>
            </a:r>
          </a:p>
          <a:p>
            <a:r>
              <a:rPr lang="en-US" sz="1200" b="0" dirty="0" smtClean="0"/>
              <a:t>Eugen Trinka, Austria</a:t>
            </a:r>
          </a:p>
          <a:p>
            <a:r>
              <a:rPr lang="en-US" sz="1200" b="0" dirty="0" smtClean="0"/>
              <a:t>Annamaria Vezzani, Italy</a:t>
            </a:r>
          </a:p>
          <a:p>
            <a:pPr rtl="1">
              <a:spcAft>
                <a:spcPts val="1000"/>
              </a:spcAft>
            </a:pPr>
            <a:r>
              <a:rPr lang="en-US" sz="1200" b="0" dirty="0" smtClean="0"/>
              <a:t>Eugen </a:t>
            </a:r>
            <a:r>
              <a:rPr lang="en-US" sz="1200" b="0" dirty="0"/>
              <a:t>Trinka, Austria</a:t>
            </a:r>
            <a:endParaRPr lang="he-IL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012109" cy="325255"/>
          </a:xfrm>
        </p:spPr>
        <p:txBody>
          <a:bodyPr/>
          <a:lstStyle/>
          <a:p>
            <a:pPr>
              <a:defRPr/>
            </a:pPr>
            <a:fld id="{AB4CB3F5-DA19-4809-97F4-D3ED78BAFD97}" type="slidenum">
              <a:rPr lang="he-IL"/>
              <a:pPr>
                <a:defRPr/>
              </a:pPr>
              <a:t>4</a:t>
            </a:fld>
            <a:endParaRPr lang="he-IL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18972"/>
            <a:ext cx="8623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63725" y="115888"/>
            <a:ext cx="5106625" cy="1310411"/>
            <a:chOff x="1863138" y="404664"/>
            <a:chExt cx="5416136" cy="1471463"/>
          </a:xfrm>
        </p:grpSpPr>
        <p:pic>
          <p:nvPicPr>
            <p:cNvPr id="34825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6" name="Rectangle 3"/>
            <p:cNvSpPr>
              <a:spLocks noChangeArrowheads="1"/>
            </p:cNvSpPr>
            <p:nvPr/>
          </p:nvSpPr>
          <p:spPr bwMode="auto">
            <a:xfrm>
              <a:off x="1863138" y="1294937"/>
              <a:ext cx="5416136" cy="581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 dirty="0">
                  <a:cs typeface="Times New Roman" pitchFamily="18" charset="0"/>
                </a:rPr>
                <a:t>INTERNATIONAL LEAGUE AGAINST EPILEPSY (ILAE)</a:t>
              </a:r>
              <a:endParaRPr lang="en-US" sz="900" b="0" dirty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 dirty="0">
                  <a:cs typeface="Times New Roman" pitchFamily="18" charset="0"/>
                </a:rPr>
                <a:t>Commission on European Affairs (CEA)</a:t>
              </a:r>
              <a:endParaRPr lang="en-IE" b="0" dirty="0"/>
            </a:p>
          </p:txBody>
        </p:sp>
      </p:grpSp>
      <p:graphicFrame>
        <p:nvGraphicFramePr>
          <p:cNvPr id="34828" name="Group 12"/>
          <p:cNvGraphicFramePr>
            <a:graphicFrameLocks noGrp="1"/>
          </p:cNvGraphicFramePr>
          <p:nvPr/>
        </p:nvGraphicFramePr>
        <p:xfrm>
          <a:off x="2195736" y="1916832"/>
          <a:ext cx="6840759" cy="4663440"/>
        </p:xfrm>
        <a:graphic>
          <a:graphicData uri="http://schemas.openxmlformats.org/drawingml/2006/table">
            <a:tbl>
              <a:tblPr rtl="1"/>
              <a:tblGrid>
                <a:gridCol w="6840759"/>
              </a:tblGrid>
              <a:tr h="460851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European Congress</a:t>
                      </a:r>
                      <a:r>
                        <a:rPr lang="en-US" sz="1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on Epileptology (ECE)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Stockholm; 29/6-3/7/2014)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CEA will award travel bursaries to young investigators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(&lt; 45 years) who submit good abstracts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European Chapter Convention during the Stockholm-ECE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(29/6/2014). Thus, continuing an annual dialogue between the</a:t>
                      </a:r>
                      <a:r>
                        <a:rPr lang="en-US" sz="15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CEA &amp; the various ILAE-European chapters (44/46</a:t>
                      </a:r>
                      <a:r>
                        <a:rPr lang="en-US" sz="15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chapters)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CEA  Awards given at the Stockholm-ECE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Epileptology Award 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C.A.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Tassinari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(Italy) &amp; W.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Loscher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(Germany)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Non-monetary Awards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Education Award: 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 Rektor (Czech Republic)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Young Investigator Award  (&lt;45 years)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T.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Ravizza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(Italy) &amp; S.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Vulliemoz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(Switzerland)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Service Award: 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V.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Hezser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-v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Wehrs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(Germany</a:t>
                      </a:r>
                      <a:r>
                        <a:rPr kumimoji="0" lang="en-US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call for CEA-sponsored courses/symposia during 2014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 issued on 10/4/2013. </a:t>
                      </a:r>
                      <a:endParaRPr kumimoji="0" lang="en-US" sz="15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1331640" y="1340768"/>
            <a:ext cx="5318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CEA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Activities for 2014</a:t>
            </a:r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03849" y="4393977"/>
            <a:ext cx="5616623" cy="349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79512" y="2017713"/>
            <a:ext cx="2160239" cy="349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US" sz="1200" b="0" dirty="0" smtClean="0"/>
              <a:t>Matthew Walker, UK</a:t>
            </a:r>
          </a:p>
          <a:p>
            <a:r>
              <a:rPr lang="en-US" sz="1200" b="0" dirty="0" smtClean="0">
                <a:hlinkClick r:id="rId3"/>
              </a:rPr>
              <a:t>mwalker@ion.ucl.ac.uk</a:t>
            </a:r>
          </a:p>
          <a:p>
            <a:r>
              <a:rPr lang="it-IT" sz="1200" b="0" dirty="0" smtClean="0"/>
              <a:t> </a:t>
            </a:r>
            <a:endParaRPr lang="en-US" sz="1200" b="0" dirty="0" smtClean="0"/>
          </a:p>
          <a:p>
            <a:r>
              <a:rPr lang="it-IT" sz="1200" b="0" dirty="0" smtClean="0"/>
              <a:t>Sándor Beniczky, Denmark </a:t>
            </a:r>
            <a:endParaRPr lang="en-US" sz="1200" b="0" dirty="0" smtClean="0"/>
          </a:p>
          <a:p>
            <a:r>
              <a:rPr lang="it-IT" sz="1200" b="0" dirty="0" smtClean="0"/>
              <a:t>Dana Craiu, Romania</a:t>
            </a:r>
            <a:endParaRPr lang="en-US" sz="1200" b="0" dirty="0" smtClean="0"/>
          </a:p>
          <a:p>
            <a:r>
              <a:rPr lang="it-IT" sz="1200" b="0" dirty="0" smtClean="0"/>
              <a:t>Emilio Perucca, Italy</a:t>
            </a:r>
            <a:endParaRPr lang="en-US" sz="1200" b="0" dirty="0" smtClean="0"/>
          </a:p>
          <a:p>
            <a:r>
              <a:rPr lang="en-US" sz="1200" b="0" dirty="0" smtClean="0"/>
              <a:t>Torbjorn Tomson, Sweden</a:t>
            </a:r>
          </a:p>
          <a:p>
            <a:r>
              <a:rPr lang="en-US" sz="1200" b="0" dirty="0" smtClean="0"/>
              <a:t>Eugen Trinka, Austria</a:t>
            </a:r>
          </a:p>
          <a:p>
            <a:r>
              <a:rPr lang="en-US" sz="1200" b="0" dirty="0" smtClean="0"/>
              <a:t>Annamaria Vezzani, Italy</a:t>
            </a:r>
          </a:p>
          <a:p>
            <a:pPr rtl="1">
              <a:spcAft>
                <a:spcPts val="1000"/>
              </a:spcAft>
            </a:pPr>
            <a:r>
              <a:rPr lang="en-US" sz="1200" b="0" dirty="0" smtClean="0"/>
              <a:t>Eugen </a:t>
            </a:r>
            <a:r>
              <a:rPr lang="en-US" sz="1200" b="0" dirty="0"/>
              <a:t>Trinka, Austria</a:t>
            </a:r>
            <a:endParaRPr lang="he-IL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CB3F5-DA19-4809-97F4-D3ED78BAFD97}" type="slidenum">
              <a:rPr lang="he-IL"/>
              <a:pPr>
                <a:defRPr/>
              </a:pPr>
              <a:t>5</a:t>
            </a:fld>
            <a:endParaRPr lang="he-IL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63725" y="115888"/>
            <a:ext cx="5414963" cy="1524000"/>
            <a:chOff x="1863138" y="404664"/>
            <a:chExt cx="5416136" cy="1524436"/>
          </a:xfrm>
        </p:grpSpPr>
        <p:pic>
          <p:nvPicPr>
            <p:cNvPr id="34825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6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graphicFrame>
        <p:nvGraphicFramePr>
          <p:cNvPr id="34828" name="Group 12"/>
          <p:cNvGraphicFramePr>
            <a:graphicFrameLocks noGrp="1"/>
          </p:cNvGraphicFramePr>
          <p:nvPr/>
        </p:nvGraphicFramePr>
        <p:xfrm>
          <a:off x="2267744" y="2363199"/>
          <a:ext cx="6768851" cy="4297680"/>
        </p:xfrm>
        <a:graphic>
          <a:graphicData uri="http://schemas.openxmlformats.org/drawingml/2006/table">
            <a:tbl>
              <a:tblPr rtl="1"/>
              <a:tblGrid>
                <a:gridCol w="6768851"/>
              </a:tblGrid>
              <a:tr h="1209817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CEA-Core Courses (CCC)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Pediatric Epilepsy Surgery Course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Brno, 13-17/1)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Migrating Course on Epilepsy (Dubrovnik, 5-10/10)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CEA-Sponsored Activities (CSA)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649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Stereo-EEG Course (Lyon,12-16/2)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6th Caucasian Summer School (</a:t>
                      </a:r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Bakuriani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Georgia, 1-6/6)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Slovenian Epilepsy Int. Course (Ljubljana, 5-7/6)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East-European Course on Epilepsy (Romania, 11-13/6)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b="1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Dianalund Summer School on EEG &amp; Epilepsy (13-19/7)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Baltic Sea Summer School 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Trakai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Lithuania, 3-8/8)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Epilepsy workshop on pediatrics (Bucharest, 12-13/9)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Neuropathology Summer School (Erlangen, 29/9-3/10)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Two Visiting Professorships (Portugal &amp; Romania)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2339752" y="1747838"/>
            <a:ext cx="56166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CEA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Sponsored-Courses/Symposia in 2014</a:t>
            </a:r>
            <a:endParaRPr lang="en-US" sz="16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9512" y="2017713"/>
            <a:ext cx="2160239" cy="349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US" sz="1200" b="0" dirty="0" smtClean="0"/>
              <a:t>Matthew Walker, UK</a:t>
            </a:r>
          </a:p>
          <a:p>
            <a:r>
              <a:rPr lang="en-US" sz="1200" b="0" dirty="0" smtClean="0">
                <a:hlinkClick r:id="rId3"/>
              </a:rPr>
              <a:t>mwalker@ion.ucl.ac.uk</a:t>
            </a:r>
          </a:p>
          <a:p>
            <a:r>
              <a:rPr lang="it-IT" sz="1200" b="0" dirty="0" smtClean="0"/>
              <a:t> </a:t>
            </a:r>
            <a:endParaRPr lang="en-US" sz="1200" b="0" dirty="0" smtClean="0"/>
          </a:p>
          <a:p>
            <a:r>
              <a:rPr lang="it-IT" sz="1200" b="0" dirty="0" smtClean="0"/>
              <a:t>Sándor Beniczky, Denmark </a:t>
            </a:r>
            <a:endParaRPr lang="en-US" sz="1200" b="0" dirty="0" smtClean="0"/>
          </a:p>
          <a:p>
            <a:r>
              <a:rPr lang="it-IT" sz="1200" b="0" dirty="0" smtClean="0"/>
              <a:t>Dana Craiu, Romania</a:t>
            </a:r>
            <a:endParaRPr lang="en-US" sz="1200" b="0" dirty="0" smtClean="0"/>
          </a:p>
          <a:p>
            <a:r>
              <a:rPr lang="it-IT" sz="1200" b="0" dirty="0" smtClean="0"/>
              <a:t>Emilio Perucca, Italy</a:t>
            </a:r>
            <a:endParaRPr lang="en-US" sz="1200" b="0" dirty="0" smtClean="0"/>
          </a:p>
          <a:p>
            <a:r>
              <a:rPr lang="en-US" sz="1200" b="0" dirty="0" smtClean="0"/>
              <a:t>Torbjorn Tomson, Sweden</a:t>
            </a:r>
          </a:p>
          <a:p>
            <a:r>
              <a:rPr lang="en-US" sz="1200" b="0" dirty="0" smtClean="0"/>
              <a:t>Eugen Trinka, Austria</a:t>
            </a:r>
          </a:p>
          <a:p>
            <a:r>
              <a:rPr lang="en-US" sz="1200" b="0" dirty="0" smtClean="0"/>
              <a:t>Annamaria Vezzani, Italy</a:t>
            </a:r>
          </a:p>
          <a:p>
            <a:pPr rtl="1">
              <a:spcAft>
                <a:spcPts val="1000"/>
              </a:spcAft>
            </a:pPr>
            <a:r>
              <a:rPr lang="en-US" sz="1200" b="0" dirty="0" smtClean="0"/>
              <a:t>Eugen </a:t>
            </a:r>
            <a:r>
              <a:rPr lang="en-US" sz="1200" b="0" dirty="0"/>
              <a:t>Trinka, Austria</a:t>
            </a:r>
            <a:endParaRPr lang="he-IL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012109" cy="325255"/>
          </a:xfrm>
        </p:spPr>
        <p:txBody>
          <a:bodyPr/>
          <a:lstStyle/>
          <a:p>
            <a:pPr>
              <a:defRPr/>
            </a:pPr>
            <a:fld id="{AB4CB3F5-DA19-4809-97F4-D3ED78BAFD97}" type="slidenum">
              <a:rPr lang="he-IL"/>
              <a:pPr>
                <a:defRPr/>
              </a:pPr>
              <a:t>6</a:t>
            </a:fld>
            <a:endParaRPr lang="he-IL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18972"/>
            <a:ext cx="8623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63725" y="115888"/>
            <a:ext cx="5106625" cy="1357586"/>
            <a:chOff x="1863138" y="404664"/>
            <a:chExt cx="5416136" cy="1524436"/>
          </a:xfrm>
        </p:grpSpPr>
        <p:pic>
          <p:nvPicPr>
            <p:cNvPr id="34825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6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graphicFrame>
        <p:nvGraphicFramePr>
          <p:cNvPr id="34828" name="Group 12"/>
          <p:cNvGraphicFramePr>
            <a:graphicFrameLocks noGrp="1"/>
          </p:cNvGraphicFramePr>
          <p:nvPr/>
        </p:nvGraphicFramePr>
        <p:xfrm>
          <a:off x="2411661" y="2060848"/>
          <a:ext cx="5976763" cy="5029200"/>
        </p:xfrm>
        <a:graphic>
          <a:graphicData uri="http://schemas.openxmlformats.org/drawingml/2006/table">
            <a:tbl>
              <a:tblPr rtl="1"/>
              <a:tblGrid>
                <a:gridCol w="5976763"/>
              </a:tblGrid>
              <a:tr h="472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call for CEA-sponsored courses/symposia during 2015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 issued on 12/3/2014 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submission deadline: 23/6/2014)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submitted applications were discussed at the CEA meeting on 23/8/2014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Funding available will be limited due the low surplus from the Stockholm-ECE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CEA  Awards to be given at the Prague-ECE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submission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deadline 31/12/2015)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Epileptology Award (EUR 5,000)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Non-monetary Awards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Education Award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Young Investigator Award  (&lt;45 years)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European Service Award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1331640" y="1599183"/>
            <a:ext cx="5318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CEA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-Sponsored Course in 2015</a:t>
            </a:r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03849" y="4393977"/>
            <a:ext cx="5616623" cy="349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79512" y="2017713"/>
            <a:ext cx="2160239" cy="349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US" sz="1200" b="0" dirty="0" smtClean="0"/>
              <a:t>Matthew Walker, UK</a:t>
            </a:r>
          </a:p>
          <a:p>
            <a:r>
              <a:rPr lang="en-US" sz="1200" b="0" dirty="0" smtClean="0">
                <a:hlinkClick r:id="rId3"/>
              </a:rPr>
              <a:t>mwalker@ion.ucl.ac.uk</a:t>
            </a:r>
          </a:p>
          <a:p>
            <a:r>
              <a:rPr lang="it-IT" sz="1200" b="0" dirty="0" smtClean="0"/>
              <a:t> </a:t>
            </a:r>
            <a:endParaRPr lang="en-US" sz="1200" b="0" dirty="0" smtClean="0"/>
          </a:p>
          <a:p>
            <a:r>
              <a:rPr lang="it-IT" sz="1200" b="0" dirty="0" smtClean="0"/>
              <a:t>Sándor Beniczky, Denmark </a:t>
            </a:r>
            <a:endParaRPr lang="en-US" sz="1200" b="0" dirty="0" smtClean="0"/>
          </a:p>
          <a:p>
            <a:r>
              <a:rPr lang="it-IT" sz="1200" b="0" dirty="0" smtClean="0"/>
              <a:t>Dana Craiu, Romania</a:t>
            </a:r>
            <a:endParaRPr lang="en-US" sz="1200" b="0" dirty="0" smtClean="0"/>
          </a:p>
          <a:p>
            <a:r>
              <a:rPr lang="it-IT" sz="1200" b="0" dirty="0" smtClean="0"/>
              <a:t>Emilio Perucca, Italy</a:t>
            </a:r>
            <a:endParaRPr lang="en-US" sz="1200" b="0" dirty="0" smtClean="0"/>
          </a:p>
          <a:p>
            <a:r>
              <a:rPr lang="en-US" sz="1200" b="0" dirty="0" smtClean="0"/>
              <a:t>Torbjorn Tomson, Sweden</a:t>
            </a:r>
          </a:p>
          <a:p>
            <a:r>
              <a:rPr lang="en-US" sz="1200" b="0" dirty="0" smtClean="0"/>
              <a:t>Eugen Trinka, Austria</a:t>
            </a:r>
          </a:p>
          <a:p>
            <a:r>
              <a:rPr lang="en-US" sz="1200" b="0" dirty="0" smtClean="0"/>
              <a:t>Annamaria Vezzani, Italy</a:t>
            </a:r>
          </a:p>
          <a:p>
            <a:pPr rtl="1">
              <a:spcAft>
                <a:spcPts val="1000"/>
              </a:spcAft>
            </a:pPr>
            <a:r>
              <a:rPr lang="en-US" sz="1200" b="0" dirty="0" smtClean="0"/>
              <a:t>Eugen </a:t>
            </a:r>
            <a:r>
              <a:rPr lang="en-US" sz="1200" b="0" dirty="0"/>
              <a:t>Trinka, Austria</a:t>
            </a:r>
            <a:endParaRPr lang="he-IL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CB3F5-DA19-4809-97F4-D3ED78BAFD97}" type="slidenum">
              <a:rPr lang="he-IL"/>
              <a:pPr>
                <a:defRPr/>
              </a:pPr>
              <a:t>7</a:t>
            </a:fld>
            <a:endParaRPr lang="he-IL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63725" y="115888"/>
            <a:ext cx="5414963" cy="1524000"/>
            <a:chOff x="1863138" y="404664"/>
            <a:chExt cx="5416136" cy="1524436"/>
          </a:xfrm>
        </p:grpSpPr>
        <p:pic>
          <p:nvPicPr>
            <p:cNvPr id="34825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6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graphicFrame>
        <p:nvGraphicFramePr>
          <p:cNvPr id="34828" name="Group 12"/>
          <p:cNvGraphicFramePr>
            <a:graphicFrameLocks noGrp="1"/>
          </p:cNvGraphicFramePr>
          <p:nvPr/>
        </p:nvGraphicFramePr>
        <p:xfrm>
          <a:off x="2267744" y="2363199"/>
          <a:ext cx="6768851" cy="4201009"/>
        </p:xfrm>
        <a:graphic>
          <a:graphicData uri="http://schemas.openxmlformats.org/drawingml/2006/table">
            <a:tbl>
              <a:tblPr rtl="1"/>
              <a:tblGrid>
                <a:gridCol w="6768851"/>
              </a:tblGrid>
              <a:tr h="1209817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CEA-Core Courses (CCC)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Pediatric Epilepsy Surgery Course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Brno, 13-17/1)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6th Eilat Educational Course on Pharmacology (11-15/10)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CEA-Sponsored Activities (CSA)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649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Course in European Central Asia, Astana, Kazakhstan (8-11/4)</a:t>
                      </a:r>
                      <a:endParaRPr lang="en-US" sz="180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5th London-Innsbruck SE, London (9-11/4/2015)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2nd International Course on Drug Resistant Epilepsies in Tagliacozzo, Italy (3-9/5)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San-Servolo Course on Pediatrics (Venice, 19-31/7)</a:t>
                      </a:r>
                      <a:endParaRPr lang="en-GB" sz="18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Baltic Sea Summer School ,</a:t>
                      </a:r>
                      <a:r>
                        <a:rPr lang="en-GB" sz="18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Sigulda</a:t>
                      </a: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Latvia (9-14/8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2339752" y="1747838"/>
            <a:ext cx="56166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CEA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Sponsored-Courses/Symposia in 2015</a:t>
            </a:r>
            <a:endParaRPr lang="en-US" sz="16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9512" y="2017713"/>
            <a:ext cx="2160239" cy="349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US" sz="1200" b="0" dirty="0" smtClean="0"/>
              <a:t>Matthew Walker, UK</a:t>
            </a:r>
          </a:p>
          <a:p>
            <a:r>
              <a:rPr lang="en-US" sz="1200" b="0" dirty="0" smtClean="0">
                <a:hlinkClick r:id="rId3"/>
              </a:rPr>
              <a:t>mwalker@ion.ucl.ac.uk</a:t>
            </a:r>
          </a:p>
          <a:p>
            <a:r>
              <a:rPr lang="it-IT" sz="1200" b="0" dirty="0" smtClean="0"/>
              <a:t> </a:t>
            </a:r>
            <a:endParaRPr lang="en-US" sz="1200" b="0" dirty="0" smtClean="0"/>
          </a:p>
          <a:p>
            <a:r>
              <a:rPr lang="it-IT" sz="1200" b="0" dirty="0" smtClean="0"/>
              <a:t>Sándor Beniczky, Denmark </a:t>
            </a:r>
            <a:endParaRPr lang="en-US" sz="1200" b="0" dirty="0" smtClean="0"/>
          </a:p>
          <a:p>
            <a:r>
              <a:rPr lang="it-IT" sz="1200" b="0" dirty="0" smtClean="0"/>
              <a:t>Dana Craiu, Romania</a:t>
            </a:r>
            <a:endParaRPr lang="en-US" sz="1200" b="0" dirty="0" smtClean="0"/>
          </a:p>
          <a:p>
            <a:r>
              <a:rPr lang="it-IT" sz="1200" b="0" dirty="0" smtClean="0"/>
              <a:t>Emilio Perucca, Italy</a:t>
            </a:r>
            <a:endParaRPr lang="en-US" sz="1200" b="0" dirty="0" smtClean="0"/>
          </a:p>
          <a:p>
            <a:r>
              <a:rPr lang="en-US" sz="1200" b="0" dirty="0" smtClean="0"/>
              <a:t>Torbjorn Tomson, Sweden</a:t>
            </a:r>
          </a:p>
          <a:p>
            <a:r>
              <a:rPr lang="en-US" sz="1200" b="0" dirty="0" smtClean="0"/>
              <a:t>Eugen Trinka, Austria</a:t>
            </a:r>
          </a:p>
          <a:p>
            <a:r>
              <a:rPr lang="en-US" sz="1200" b="0" dirty="0" smtClean="0"/>
              <a:t>Annamaria Vezzani, Italy</a:t>
            </a:r>
          </a:p>
          <a:p>
            <a:pPr rtl="1">
              <a:spcAft>
                <a:spcPts val="1000"/>
              </a:spcAft>
            </a:pPr>
            <a:r>
              <a:rPr lang="en-US" sz="1200" b="0" dirty="0" smtClean="0"/>
              <a:t>Eugen </a:t>
            </a:r>
            <a:r>
              <a:rPr lang="en-US" sz="1200" b="0" dirty="0"/>
              <a:t>Trinka, Austria</a:t>
            </a:r>
            <a:endParaRPr lang="he-IL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29752-3079-42E0-9D19-745AD18347C8}" type="slidenum">
              <a:rPr lang="he-IL"/>
              <a:pPr>
                <a:defRPr/>
              </a:pPr>
              <a:t>8</a:t>
            </a:fld>
            <a:endParaRPr lang="he-IL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63725" y="115888"/>
            <a:ext cx="5414963" cy="1524000"/>
            <a:chOff x="1863138" y="404664"/>
            <a:chExt cx="5416136" cy="1524436"/>
          </a:xfrm>
        </p:grpSpPr>
        <p:pic>
          <p:nvPicPr>
            <p:cNvPr id="33799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0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2987715" y="1601143"/>
            <a:ext cx="47561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CEA Accomplishments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2014-2015</a:t>
            </a: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33798" name="Rectangle 8"/>
          <p:cNvSpPr>
            <a:spLocks noChangeArrowheads="1"/>
          </p:cNvSpPr>
          <p:nvPr/>
        </p:nvSpPr>
        <p:spPr bwMode="auto">
          <a:xfrm>
            <a:off x="2411760" y="1908117"/>
            <a:ext cx="5976117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buAutoNum type="alphaL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Promoted Epilepsy Advocacy &amp; Research in Europe (EAE) through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joint ILAE-IBE Task Force (JTF), in partnership with European ILAE chapters and IBE associations</a:t>
            </a:r>
          </a:p>
          <a:p>
            <a:pPr marL="457200" indent="-457200">
              <a:buFontTx/>
              <a:buAutoNum type="alphaL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new Joint ILAE/IBE European legal entity in Ireland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was established to enable the EAR (JTF) to apply for EU grants</a:t>
            </a:r>
          </a:p>
          <a:p>
            <a:pPr marL="457200" indent="-45720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c. 	Established 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collaboration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the European Academy of Neurology (EAN).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joint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CEA-EAN-WG was formed to substantiate this collaboration</a:t>
            </a:r>
          </a:p>
          <a:p>
            <a:pPr marL="457200" indent="-457200">
              <a:buAutoNum type="alphaLcPeriod" startAt="3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EAN-CEA joint symposia at the 2016 EAN and ECE congresses as well as a joint educational course</a:t>
            </a:r>
          </a:p>
          <a:p>
            <a:pPr marL="290513" indent="-290513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9512" y="2017713"/>
            <a:ext cx="2160239" cy="349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US" sz="1200" b="0" dirty="0" smtClean="0"/>
              <a:t>Matthew Walker, UK</a:t>
            </a:r>
          </a:p>
          <a:p>
            <a:r>
              <a:rPr lang="en-US" sz="1200" b="0" dirty="0" smtClean="0">
                <a:hlinkClick r:id="rId3"/>
              </a:rPr>
              <a:t>mwalker@ion.ucl.ac.uk</a:t>
            </a:r>
          </a:p>
          <a:p>
            <a:r>
              <a:rPr lang="it-IT" sz="1200" b="0" dirty="0" smtClean="0"/>
              <a:t> </a:t>
            </a:r>
            <a:endParaRPr lang="en-US" sz="1200" b="0" dirty="0" smtClean="0"/>
          </a:p>
          <a:p>
            <a:r>
              <a:rPr lang="it-IT" sz="1200" b="0" dirty="0" smtClean="0"/>
              <a:t>Sándor Beniczky, Denmark </a:t>
            </a:r>
            <a:endParaRPr lang="en-US" sz="1200" b="0" dirty="0" smtClean="0"/>
          </a:p>
          <a:p>
            <a:r>
              <a:rPr lang="it-IT" sz="1200" b="0" dirty="0" smtClean="0"/>
              <a:t>Dana Craiu, Romania</a:t>
            </a:r>
            <a:endParaRPr lang="en-US" sz="1200" b="0" dirty="0" smtClean="0"/>
          </a:p>
          <a:p>
            <a:r>
              <a:rPr lang="it-IT" sz="1200" b="0" dirty="0" smtClean="0"/>
              <a:t>Emilio Perucca, Italy</a:t>
            </a:r>
            <a:endParaRPr lang="en-US" sz="1200" b="0" dirty="0" smtClean="0"/>
          </a:p>
          <a:p>
            <a:r>
              <a:rPr lang="en-US" sz="1200" b="0" dirty="0" smtClean="0"/>
              <a:t>Torbjorn Tomson, Sweden</a:t>
            </a:r>
          </a:p>
          <a:p>
            <a:r>
              <a:rPr lang="en-US" sz="1200" b="0" dirty="0" smtClean="0"/>
              <a:t>Eugen Trinka, Austria</a:t>
            </a:r>
          </a:p>
          <a:p>
            <a:r>
              <a:rPr lang="en-US" sz="1200" b="0" dirty="0" smtClean="0"/>
              <a:t>Annamaria Vezzani, Italy</a:t>
            </a:r>
          </a:p>
          <a:p>
            <a:pPr rtl="1">
              <a:spcAft>
                <a:spcPts val="1000"/>
              </a:spcAft>
            </a:pPr>
            <a:r>
              <a:rPr lang="en-US" sz="1200" b="0" dirty="0" smtClean="0"/>
              <a:t>Eugen </a:t>
            </a:r>
            <a:r>
              <a:rPr lang="en-US" sz="1200" b="0" dirty="0"/>
              <a:t>Trinka, Austria</a:t>
            </a:r>
            <a:endParaRPr lang="he-IL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29752-3079-42E0-9D19-745AD18347C8}" type="slidenum">
              <a:rPr lang="he-IL"/>
              <a:pPr>
                <a:defRPr/>
              </a:pPr>
              <a:t>9</a:t>
            </a:fld>
            <a:endParaRPr lang="he-IL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63725" y="115888"/>
            <a:ext cx="5414963" cy="1524000"/>
            <a:chOff x="1863138" y="404664"/>
            <a:chExt cx="5416136" cy="1524436"/>
          </a:xfrm>
        </p:grpSpPr>
        <p:pic>
          <p:nvPicPr>
            <p:cNvPr id="33799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0" name="Rectangle 3"/>
            <p:cNvSpPr>
              <a:spLocks noChangeArrowheads="1"/>
            </p:cNvSpPr>
            <p:nvPr/>
          </p:nvSpPr>
          <p:spPr bwMode="auto">
            <a:xfrm>
              <a:off x="1863138" y="1347909"/>
              <a:ext cx="5416136" cy="581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3365062" y="1601143"/>
            <a:ext cx="4378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e. Revised Educational  Agenda</a:t>
            </a: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33798" name="Rectangle 8"/>
          <p:cNvSpPr>
            <a:spLocks noChangeArrowheads="1"/>
          </p:cNvSpPr>
          <p:nvPr/>
        </p:nvSpPr>
        <p:spPr bwMode="auto">
          <a:xfrm>
            <a:off x="2411760" y="2357005"/>
            <a:ext cx="58326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buAutoNum type="alphaL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Reduced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funding for the present core courses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lphaL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migrating course will materialize only upon  demand and secured local findings</a:t>
            </a:r>
          </a:p>
          <a:p>
            <a:pPr marL="457200" indent="-457200">
              <a:buAutoNum type="alphaL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graded core course on general epileptology with a curriculum and funding from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CEA &amp; EAN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CME accreditation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lphaL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selected 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on-core course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will be supported up to $7000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 course</a:t>
            </a:r>
          </a:p>
          <a:p>
            <a:pPr marL="457200" indent="-457200">
              <a:buAutoNum type="alphaLcPeriod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9512" y="2017713"/>
            <a:ext cx="2160239" cy="349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US" sz="1200" b="0" dirty="0" smtClean="0"/>
              <a:t>Matthew Walker, UK</a:t>
            </a:r>
          </a:p>
          <a:p>
            <a:r>
              <a:rPr lang="en-US" sz="1200" b="0" dirty="0" smtClean="0">
                <a:hlinkClick r:id="rId3"/>
              </a:rPr>
              <a:t>mwalker@ion.ucl.ac.uk</a:t>
            </a:r>
          </a:p>
          <a:p>
            <a:r>
              <a:rPr lang="it-IT" sz="1200" b="0" dirty="0" smtClean="0"/>
              <a:t> </a:t>
            </a:r>
            <a:endParaRPr lang="en-US" sz="1200" b="0" dirty="0" smtClean="0"/>
          </a:p>
          <a:p>
            <a:r>
              <a:rPr lang="it-IT" sz="1200" b="0" dirty="0" smtClean="0"/>
              <a:t>Sándor Beniczky, Denmark </a:t>
            </a:r>
            <a:endParaRPr lang="en-US" sz="1200" b="0" dirty="0" smtClean="0"/>
          </a:p>
          <a:p>
            <a:r>
              <a:rPr lang="it-IT" sz="1200" b="0" dirty="0" smtClean="0"/>
              <a:t>Dana Craiu, Romania</a:t>
            </a:r>
            <a:endParaRPr lang="en-US" sz="1200" b="0" dirty="0" smtClean="0"/>
          </a:p>
          <a:p>
            <a:r>
              <a:rPr lang="it-IT" sz="1200" b="0" dirty="0" smtClean="0"/>
              <a:t>Emilio Perucca, Italy</a:t>
            </a:r>
            <a:endParaRPr lang="en-US" sz="1200" b="0" dirty="0" smtClean="0"/>
          </a:p>
          <a:p>
            <a:r>
              <a:rPr lang="en-US" sz="1200" b="0" dirty="0" smtClean="0"/>
              <a:t>Torbjorn Tomson, Sweden</a:t>
            </a:r>
          </a:p>
          <a:p>
            <a:r>
              <a:rPr lang="en-US" sz="1200" b="0" dirty="0" smtClean="0"/>
              <a:t>Eugen Trinka, Austria</a:t>
            </a:r>
          </a:p>
          <a:p>
            <a:r>
              <a:rPr lang="en-US" sz="1200" b="0" dirty="0" smtClean="0"/>
              <a:t>Annamaria Vezzani, Italy</a:t>
            </a:r>
          </a:p>
          <a:p>
            <a:pPr rtl="1">
              <a:spcAft>
                <a:spcPts val="1000"/>
              </a:spcAft>
            </a:pPr>
            <a:r>
              <a:rPr lang="en-US" sz="1200" b="0" dirty="0" smtClean="0"/>
              <a:t>Eugen </a:t>
            </a:r>
            <a:r>
              <a:rPr lang="en-US" sz="1200" b="0" dirty="0"/>
              <a:t>Trinka, Austria</a:t>
            </a:r>
            <a:endParaRPr lang="he-IL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1324</Words>
  <Application>Microsoft Office PowerPoint</Application>
  <PresentationFormat>On-screen Show (4:3)</PresentationFormat>
  <Paragraphs>337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tawfeeq shekhahmad</dc:creator>
  <cp:lastModifiedBy>meirb</cp:lastModifiedBy>
  <cp:revision>371</cp:revision>
  <dcterms:created xsi:type="dcterms:W3CDTF">2010-06-21T06:52:27Z</dcterms:created>
  <dcterms:modified xsi:type="dcterms:W3CDTF">2015-10-20T13:07:03Z</dcterms:modified>
</cp:coreProperties>
</file>