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66" r:id="rId3"/>
  </p:sldIdLst>
  <p:sldSz cx="9144000" cy="6858000" type="screen4x3"/>
  <p:notesSz cx="6858000" cy="9144000"/>
  <p:defaultTextStyle>
    <a:defPPr>
      <a:defRPr lang="he-IL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438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9B1D7C4E-DF28-480F-936E-CD34789EB4C6}" type="datetimeFigureOut">
              <a:rPr lang="en-US"/>
              <a:pPr>
                <a:defRPr/>
              </a:pPr>
              <a:t>6/16/2013</a:t>
            </a:fld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1A32DE50-F65D-4BFA-8628-2BAAA2B8ACF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7423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ED9944EA-CFA9-47A9-80FF-0E945A345B3E}" type="datetimeFigureOut">
              <a:rPr lang="en-US"/>
              <a:pPr>
                <a:defRPr/>
              </a:pPr>
              <a:t>6/16/2013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9B4B9B37-9B33-443B-A0E4-D6CBA0AA603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9685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5D7E0-FB43-4F1A-8A21-6A3E23C8B409}" type="datetime8">
              <a:rPr lang="he-IL"/>
              <a:pPr>
                <a:defRPr/>
              </a:pPr>
              <a:t>16 יוני 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3EA00-4517-44B7-B4F6-A0C3D0F6924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3F301-0448-4BDB-B280-6844DD599749}" type="datetime8">
              <a:rPr lang="he-IL"/>
              <a:pPr>
                <a:defRPr/>
              </a:pPr>
              <a:t>16 יוני 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53558-E121-4DBA-9BFD-7E0CAF282C9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C2701-DFEA-4B14-8864-B74CFDF0640D}" type="datetime8">
              <a:rPr lang="he-IL"/>
              <a:pPr>
                <a:defRPr/>
              </a:pPr>
              <a:t>16 יוני 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9E98A-A0C8-4D04-84CD-ED1FFAE0429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BA3B-EEC0-41A1-B445-8659CA5F07F1}" type="datetime8">
              <a:rPr lang="he-IL"/>
              <a:pPr>
                <a:defRPr/>
              </a:pPr>
              <a:t>16 יוני 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0A8C5-F0DC-4DC8-9EB2-7F45FDB5D59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83633-923D-4F2A-99A6-115929AC9B2D}" type="datetime8">
              <a:rPr lang="he-IL"/>
              <a:pPr>
                <a:defRPr/>
              </a:pPr>
              <a:t>16 יוני 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7E0F3-E79B-49D1-AFB0-23C85AEB61D1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E30C8-EAA8-44F8-AE3A-1DFBCE19C0EF}" type="datetime8">
              <a:rPr lang="he-IL"/>
              <a:pPr>
                <a:defRPr/>
              </a:pPr>
              <a:t>16 יוני 13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38072-61A1-4FA8-B4B6-AC011374976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3EF7F-E82D-4069-8A86-11CF4A011316}" type="datetime8">
              <a:rPr lang="he-IL"/>
              <a:pPr>
                <a:defRPr/>
              </a:pPr>
              <a:t>16 יוני 13</a:t>
            </a:fld>
            <a:endParaRPr lang="he-I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DC6F8-63BE-4BD2-94AA-77E0D9F70AB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39CD6-C56B-4235-B5C8-B8864A94B866}" type="datetime8">
              <a:rPr lang="he-IL"/>
              <a:pPr>
                <a:defRPr/>
              </a:pPr>
              <a:t>16 יוני 13</a:t>
            </a:fld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DD222-F35F-4426-871A-3DAFDCC33C3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2571F-EFED-4CD9-A597-2E7432297787}" type="datetime8">
              <a:rPr lang="he-IL"/>
              <a:pPr>
                <a:defRPr/>
              </a:pPr>
              <a:t>16 יוני 13</a:t>
            </a:fld>
            <a:endParaRPr lang="he-I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BFE51-A124-428B-A8B8-2D88C9D6E5B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62E1E-F199-4583-8F81-1874EABAE995}" type="datetime8">
              <a:rPr lang="he-IL"/>
              <a:pPr>
                <a:defRPr/>
              </a:pPr>
              <a:t>16 יוני 13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A054-6AFF-41A3-9A4E-1D00A3EE925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BA9DB-8CDA-48AB-A0BC-27908C9733CF}" type="datetime8">
              <a:rPr lang="he-IL"/>
              <a:pPr>
                <a:defRPr/>
              </a:pPr>
              <a:t>16 יוני 13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DBA2A-8E80-4AE7-A704-8317CC35A89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86B952-D82D-4092-9081-25E8F56275E2}" type="datetime8">
              <a:rPr lang="he-IL"/>
              <a:pPr>
                <a:defRPr/>
              </a:pPr>
              <a:t>16 יוני 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>
              <a:defRPr sz="1200" b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404D06-972C-452E-8D2E-3DDB9C046441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eirb@ekmd.huji.ac.i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1575.g23@g23.relcom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eirb@ekmd.huji.ac.i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1575.g23@g23.relcom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2169E-A490-4DD1-B4F1-B3656936F5FD}" type="slidenum">
              <a:rPr lang="he-IL"/>
              <a:pPr>
                <a:defRPr/>
              </a:pPr>
              <a:t>1</a:t>
            </a:fld>
            <a:endParaRPr lang="he-IL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endParaRPr lang="ar-SA" b="0">
              <a:latin typeface="Calibri" pitchFamily="34" charset="0"/>
            </a:endParaRPr>
          </a:p>
        </p:txBody>
      </p:sp>
      <p:grpSp>
        <p:nvGrpSpPr>
          <p:cNvPr id="16387" name="Group 6"/>
          <p:cNvGrpSpPr>
            <a:grpSpLocks/>
          </p:cNvGrpSpPr>
          <p:nvPr/>
        </p:nvGrpSpPr>
        <p:grpSpPr bwMode="auto">
          <a:xfrm>
            <a:off x="1825625" y="404813"/>
            <a:ext cx="5492750" cy="1525587"/>
            <a:chOff x="1825030" y="404664"/>
            <a:chExt cx="5493940" cy="1526024"/>
          </a:xfrm>
        </p:grpSpPr>
        <p:pic>
          <p:nvPicPr>
            <p:cNvPr id="16391" name="Picture 1" descr="CEA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25746" y="404664"/>
              <a:ext cx="2095500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2" name="Rectangle 3"/>
            <p:cNvSpPr>
              <a:spLocks noChangeArrowheads="1"/>
            </p:cNvSpPr>
            <p:nvPr/>
          </p:nvSpPr>
          <p:spPr bwMode="auto">
            <a:xfrm>
              <a:off x="1825030" y="1345913"/>
              <a:ext cx="549394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rtl="1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INTERNATIONAL LEAGUE AGAINST EPILEPSY (ILAE)</a:t>
              </a:r>
              <a:endParaRPr lang="en-US" sz="900" b="0"/>
            </a:p>
            <a:p>
              <a:pPr algn="ctr" eaLnBrk="0" hangingPunct="0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Commission on European Affairs (CEA)</a:t>
              </a:r>
              <a:endParaRPr lang="en-IE" b="0"/>
            </a:p>
          </p:txBody>
        </p:sp>
      </p:grp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79425" y="2017713"/>
            <a:ext cx="22923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>
                <a:solidFill>
                  <a:srgbClr val="000000"/>
                </a:solidFill>
              </a:rPr>
              <a:t>Chair:</a:t>
            </a:r>
            <a:endParaRPr lang="en-GB" b="0">
              <a:solidFill>
                <a:srgbClr val="000000"/>
              </a:solidFill>
            </a:endParaRPr>
          </a:p>
          <a:p>
            <a:r>
              <a:rPr lang="en-GB" sz="1200" b="0">
                <a:solidFill>
                  <a:srgbClr val="000000"/>
                </a:solidFill>
              </a:rPr>
              <a:t>Meir Bialer , Israel</a:t>
            </a:r>
          </a:p>
          <a:p>
            <a:r>
              <a:rPr lang="en-GB" sz="1200" b="0">
                <a:hlinkClick r:id="rId3"/>
              </a:rPr>
              <a:t>meirb@ekmd.huji.ac.il</a:t>
            </a:r>
            <a:endParaRPr lang="en-GB" sz="1200" b="0">
              <a:solidFill>
                <a:srgbClr val="000000"/>
              </a:solidFill>
            </a:endParaRPr>
          </a:p>
          <a:p>
            <a:endParaRPr lang="en-GB" sz="1200" b="0">
              <a:solidFill>
                <a:srgbClr val="000000"/>
              </a:solidFill>
            </a:endParaRPr>
          </a:p>
          <a:p>
            <a:endParaRPr lang="en-GB" sz="1200" b="0">
              <a:solidFill>
                <a:srgbClr val="000000"/>
              </a:solidFill>
            </a:endParaRPr>
          </a:p>
          <a:p>
            <a:r>
              <a:rPr lang="en-GB">
                <a:solidFill>
                  <a:srgbClr val="000000"/>
                </a:solidFill>
              </a:rPr>
              <a:t>Secretary:</a:t>
            </a:r>
            <a:endParaRPr lang="en-GB" b="0">
              <a:solidFill>
                <a:srgbClr val="000000"/>
              </a:solidFill>
            </a:endParaRPr>
          </a:p>
          <a:p>
            <a:r>
              <a:rPr lang="en-GB" sz="1200" b="0">
                <a:solidFill>
                  <a:srgbClr val="000000"/>
                </a:solidFill>
              </a:rPr>
              <a:t>Alla Guekht, Russia</a:t>
            </a:r>
          </a:p>
          <a:p>
            <a:r>
              <a:rPr lang="en-GB" sz="1200" b="0">
                <a:hlinkClick r:id="rId4"/>
              </a:rPr>
              <a:t>1575.g23@g23.relcom.ru</a:t>
            </a:r>
            <a:endParaRPr lang="en-GB" sz="1200" b="0">
              <a:solidFill>
                <a:srgbClr val="000000"/>
              </a:solidFill>
            </a:endParaRPr>
          </a:p>
          <a:p>
            <a:endParaRPr lang="en-GB" sz="1200" b="0">
              <a:solidFill>
                <a:srgbClr val="000000"/>
              </a:solidFill>
            </a:endParaRPr>
          </a:p>
          <a:p>
            <a:endParaRPr lang="en-GB" sz="1200" b="0">
              <a:solidFill>
                <a:srgbClr val="000000"/>
              </a:solidFill>
            </a:endParaRPr>
          </a:p>
          <a:p>
            <a:r>
              <a:rPr lang="it-IT" sz="1200" b="0">
                <a:solidFill>
                  <a:srgbClr val="000000"/>
                </a:solidFill>
              </a:rPr>
              <a:t>Alexis Arz</a:t>
            </a:r>
            <a:r>
              <a:rPr lang="it-IT" sz="1200">
                <a:solidFill>
                  <a:srgbClr val="000000"/>
                </a:solidFill>
              </a:rPr>
              <a:t>i</a:t>
            </a:r>
            <a:r>
              <a:rPr lang="it-IT" sz="1200" b="0">
                <a:solidFill>
                  <a:srgbClr val="000000"/>
                </a:solidFill>
              </a:rPr>
              <a:t>manoglou, France</a:t>
            </a:r>
          </a:p>
          <a:p>
            <a:r>
              <a:rPr lang="en-GB" sz="1200" b="0">
                <a:solidFill>
                  <a:srgbClr val="000000"/>
                </a:solidFill>
              </a:rPr>
              <a:t>Michel Baulac, France</a:t>
            </a:r>
          </a:p>
          <a:p>
            <a:r>
              <a:rPr lang="en-GB" sz="1200" b="0">
                <a:solidFill>
                  <a:srgbClr val="000000"/>
                </a:solidFill>
              </a:rPr>
              <a:t>Athanasios Covanis, Greece</a:t>
            </a:r>
          </a:p>
          <a:p>
            <a:r>
              <a:rPr lang="en-GB" sz="1200" b="0">
                <a:solidFill>
                  <a:srgbClr val="000000"/>
                </a:solidFill>
              </a:rPr>
              <a:t>Helen Cross, UK</a:t>
            </a:r>
          </a:p>
          <a:p>
            <a:r>
              <a:rPr lang="fi-FI" sz="1200" b="0">
                <a:solidFill>
                  <a:srgbClr val="000000"/>
                </a:solidFill>
              </a:rPr>
              <a:t>Reetta Kalviainen, Finland</a:t>
            </a:r>
          </a:p>
          <a:p>
            <a:r>
              <a:rPr lang="fi-FI" sz="1200" b="0">
                <a:solidFill>
                  <a:srgbClr val="000000"/>
                </a:solidFill>
              </a:rPr>
              <a:t>Asla Pitkanen, Finland</a:t>
            </a:r>
          </a:p>
          <a:p>
            <a:r>
              <a:rPr lang="en-GB" sz="1200" b="0">
                <a:solidFill>
                  <a:srgbClr val="000000"/>
                </a:solidFill>
              </a:rPr>
              <a:t>Torbjorn Tomson, Sweden</a:t>
            </a:r>
          </a:p>
          <a:p>
            <a:pPr rtl="1">
              <a:spcAft>
                <a:spcPts val="1000"/>
              </a:spcAft>
            </a:pPr>
            <a:r>
              <a:rPr lang="en-US" sz="1200" b="0"/>
              <a:t>Eugen Trinka, Austria</a:t>
            </a:r>
            <a:endParaRPr lang="he-IL" sz="3200" b="0"/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-3389714" y="2060575"/>
            <a:ext cx="122101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What has not be achieved in the CEA Action Plan (2009-2013)?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0" name="Text Box 9"/>
          <p:cNvSpPr txBox="1">
            <a:spLocks noChangeArrowheads="1"/>
          </p:cNvSpPr>
          <p:nvPr/>
        </p:nvSpPr>
        <p:spPr bwMode="auto">
          <a:xfrm>
            <a:off x="2411413" y="2492896"/>
            <a:ext cx="6049019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rtl="1"/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Aim 1-Artilculate internationally applicable guidelines for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diagnosis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&amp; treatment of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patients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with epilepsy in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Europe</a:t>
            </a:r>
            <a:endParaRPr lang="en-US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rtl="1"/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Planned Action (2013-2017): </a:t>
            </a:r>
          </a:p>
          <a:p>
            <a:pPr marL="342900" indent="-342900" rt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checklist for basic standards of care for epileptic patients</a:t>
            </a:r>
          </a:p>
          <a:p>
            <a:pPr marL="342900" indent="-342900" rt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rtl="1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Aim 3- Stimulate &amp; enhance basic &amp; clinical research in epilepsy in Europe </a:t>
            </a:r>
          </a:p>
          <a:p>
            <a:pPr marL="342900" indent="-342900" rtl="1"/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Planned Action</a:t>
            </a: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Following the extensive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activity via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Epilepsy Advocacy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Europe (EAE) with EU executives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led to including epilepsy in the 2012-FP-7 call,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new EAE will do its best to include epilepsy in the next EU call for research grants (Horizons 2020)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rt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rt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rtl="1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rtl="1"/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08252-4F8F-4CB5-ADC1-9E66CC9E2437}" type="slidenum">
              <a:rPr lang="he-IL"/>
              <a:pPr>
                <a:defRPr/>
              </a:pPr>
              <a:t>2</a:t>
            </a:fld>
            <a:endParaRPr lang="he-IL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endParaRPr lang="ar-SA" b="0">
              <a:latin typeface="Calibri" pitchFamily="34" charset="0"/>
            </a:endParaRPr>
          </a:p>
        </p:txBody>
      </p:sp>
      <p:grpSp>
        <p:nvGrpSpPr>
          <p:cNvPr id="29699" name="Group 6"/>
          <p:cNvGrpSpPr>
            <a:grpSpLocks/>
          </p:cNvGrpSpPr>
          <p:nvPr/>
        </p:nvGrpSpPr>
        <p:grpSpPr bwMode="auto">
          <a:xfrm>
            <a:off x="1825625" y="404813"/>
            <a:ext cx="5492750" cy="1525587"/>
            <a:chOff x="1825030" y="404664"/>
            <a:chExt cx="5493940" cy="1526024"/>
          </a:xfrm>
        </p:grpSpPr>
        <p:pic>
          <p:nvPicPr>
            <p:cNvPr id="29703" name="Picture 1" descr="CEA log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25746" y="404664"/>
              <a:ext cx="2095500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04" name="Rectangle 3"/>
            <p:cNvSpPr>
              <a:spLocks noChangeArrowheads="1"/>
            </p:cNvSpPr>
            <p:nvPr/>
          </p:nvSpPr>
          <p:spPr bwMode="auto">
            <a:xfrm>
              <a:off x="1825030" y="1345913"/>
              <a:ext cx="549394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rtl="1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INTERNATIONAL LEAGUE AGAINST EPILEPSY (ILAE)</a:t>
              </a:r>
              <a:endParaRPr lang="en-US" sz="900" b="0"/>
            </a:p>
            <a:p>
              <a:pPr algn="ctr" eaLnBrk="0" hangingPunct="0">
                <a:tabLst>
                  <a:tab pos="2636838" algn="ctr"/>
                  <a:tab pos="5273675" algn="r"/>
                </a:tabLst>
              </a:pPr>
              <a:r>
                <a:rPr lang="en-IE" sz="1600">
                  <a:cs typeface="Times New Roman" pitchFamily="18" charset="0"/>
                </a:rPr>
                <a:t>Commission on European Affairs (CEA)</a:t>
              </a:r>
              <a:endParaRPr lang="en-IE" b="0"/>
            </a:p>
          </p:txBody>
        </p:sp>
      </p:grp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79425" y="2017713"/>
            <a:ext cx="22923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dirty="0">
                <a:solidFill>
                  <a:srgbClr val="000000"/>
                </a:solidFill>
              </a:rPr>
              <a:t>Chair: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GB" sz="1200" b="0" dirty="0">
                <a:solidFill>
                  <a:srgbClr val="000000"/>
                </a:solidFill>
              </a:rPr>
              <a:t>Meir Bialer , Israel</a:t>
            </a:r>
          </a:p>
          <a:p>
            <a:r>
              <a:rPr lang="en-GB" sz="1200" b="0" dirty="0">
                <a:hlinkClick r:id="rId3"/>
              </a:rPr>
              <a:t>meirb@ekmd.huji.ac.il</a:t>
            </a:r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r>
              <a:rPr lang="en-GB" dirty="0">
                <a:solidFill>
                  <a:srgbClr val="000000"/>
                </a:solidFill>
              </a:rPr>
              <a:t>Secretary:</a:t>
            </a:r>
            <a:endParaRPr lang="en-GB" b="0" dirty="0">
              <a:solidFill>
                <a:srgbClr val="000000"/>
              </a:solidFill>
            </a:endParaRPr>
          </a:p>
          <a:p>
            <a:r>
              <a:rPr lang="en-GB" sz="1200" b="0" dirty="0">
                <a:solidFill>
                  <a:srgbClr val="000000"/>
                </a:solidFill>
              </a:rPr>
              <a:t>Alla Guekht, Russia</a:t>
            </a:r>
          </a:p>
          <a:p>
            <a:r>
              <a:rPr lang="en-GB" sz="1200" b="0" dirty="0">
                <a:hlinkClick r:id="rId4"/>
              </a:rPr>
              <a:t>1575.g23@g23.relcom.ru</a:t>
            </a:r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endParaRPr lang="en-GB" sz="1200" b="0" dirty="0">
              <a:solidFill>
                <a:srgbClr val="000000"/>
              </a:solidFill>
            </a:endParaRPr>
          </a:p>
          <a:p>
            <a:r>
              <a:rPr lang="it-IT" sz="1200" b="0" dirty="0">
                <a:solidFill>
                  <a:srgbClr val="000000"/>
                </a:solidFill>
              </a:rPr>
              <a:t>Alexis Arz</a:t>
            </a:r>
            <a:r>
              <a:rPr lang="it-IT" sz="1200" dirty="0">
                <a:solidFill>
                  <a:srgbClr val="000000"/>
                </a:solidFill>
              </a:rPr>
              <a:t>i</a:t>
            </a:r>
            <a:r>
              <a:rPr lang="it-IT" sz="1200" b="0" dirty="0">
                <a:solidFill>
                  <a:srgbClr val="000000"/>
                </a:solidFill>
              </a:rPr>
              <a:t>manoglou, France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Michel Baulac, France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Athanasios Covanis, Greece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Helen Cross, UK</a:t>
            </a:r>
          </a:p>
          <a:p>
            <a:r>
              <a:rPr lang="fi-FI" sz="1200" b="0" dirty="0">
                <a:solidFill>
                  <a:srgbClr val="000000"/>
                </a:solidFill>
              </a:rPr>
              <a:t>Reetta Kalviainen, Finland</a:t>
            </a:r>
          </a:p>
          <a:p>
            <a:r>
              <a:rPr lang="fi-FI" sz="1200" b="0" dirty="0">
                <a:solidFill>
                  <a:srgbClr val="000000"/>
                </a:solidFill>
              </a:rPr>
              <a:t>Asla Pitkanen, Finland</a:t>
            </a:r>
          </a:p>
          <a:p>
            <a:r>
              <a:rPr lang="en-GB" sz="1200" b="0" dirty="0">
                <a:solidFill>
                  <a:srgbClr val="000000"/>
                </a:solidFill>
              </a:rPr>
              <a:t>Torbjorn Tomson, Sweden</a:t>
            </a:r>
          </a:p>
          <a:p>
            <a:pPr rtl="1">
              <a:spcAft>
                <a:spcPts val="1000"/>
              </a:spcAft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Eugen Trinka, Austria</a:t>
            </a:r>
            <a:endParaRPr lang="he-IL" sz="3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2407513" y="1989138"/>
            <a:ext cx="24518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CEA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Planned Action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2411412" y="1694413"/>
            <a:ext cx="6121028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rtl="1"/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rtl="1"/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rtl="1"/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rtl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Aim 4- Work with European Organizations to catalogue 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rtl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current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epilepsy care 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Europe</a:t>
            </a:r>
          </a:p>
          <a:p>
            <a:pPr marL="342900" indent="-342900" rtl="1"/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Planned Action: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Substantiate the collaboration with EFNS (since 2011), ESRS (since 2012) &amp; other European societies</a:t>
            </a:r>
          </a:p>
          <a:p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rtl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Aim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5- Prompt &amp; facilitate initiatives that improve standards of comprehensive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care. Reduce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the treatment 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rtl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gap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throughout Europe </a:t>
            </a:r>
          </a:p>
          <a:p>
            <a:pPr marL="342900" indent="-342900" rtl="1"/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Planned Action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69875" indent="-269875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Special educational epileptology courses in needed areas </a:t>
            </a:r>
          </a:p>
          <a:p>
            <a:pPr marL="269875" indent="-269875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CEA-EMA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joint task force (JTF) on regulatory issues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new AEDs</a:t>
            </a:r>
          </a:p>
          <a:p>
            <a:pPr marL="269875" indent="-269875">
              <a:buFont typeface="+mj-lt"/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Continuing the CEA-NAC-CTA regulatory JTF with EMA &amp; FDA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</TotalTime>
  <Words>317</Words>
  <Application>Microsoft Office PowerPoint</Application>
  <PresentationFormat>On-screen Show (4:3)</PresentationFormat>
  <Paragraphs>67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tawfeeq shekhahmad</dc:creator>
  <cp:lastModifiedBy>meirb</cp:lastModifiedBy>
  <cp:revision>285</cp:revision>
  <dcterms:created xsi:type="dcterms:W3CDTF">2010-06-21T06:52:27Z</dcterms:created>
  <dcterms:modified xsi:type="dcterms:W3CDTF">2013-06-16T07:27:52Z</dcterms:modified>
</cp:coreProperties>
</file>